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784" r:id="rId3"/>
    <p:sldId id="787" r:id="rId4"/>
    <p:sldId id="814" r:id="rId5"/>
    <p:sldId id="791" r:id="rId6"/>
    <p:sldId id="789" r:id="rId7"/>
    <p:sldId id="792" r:id="rId8"/>
    <p:sldId id="785" r:id="rId9"/>
    <p:sldId id="793" r:id="rId10"/>
    <p:sldId id="786" r:id="rId11"/>
    <p:sldId id="795" r:id="rId12"/>
    <p:sldId id="788" r:id="rId13"/>
    <p:sldId id="796" r:id="rId14"/>
    <p:sldId id="807" r:id="rId15"/>
    <p:sldId id="808" r:id="rId16"/>
    <p:sldId id="798" r:id="rId17"/>
    <p:sldId id="799" r:id="rId18"/>
    <p:sldId id="800" r:id="rId19"/>
    <p:sldId id="801" r:id="rId20"/>
    <p:sldId id="802" r:id="rId21"/>
    <p:sldId id="803" r:id="rId22"/>
    <p:sldId id="804" r:id="rId23"/>
    <p:sldId id="805" r:id="rId24"/>
    <p:sldId id="806" r:id="rId25"/>
    <p:sldId id="809" r:id="rId26"/>
    <p:sldId id="810" r:id="rId27"/>
    <p:sldId id="812" r:id="rId28"/>
    <p:sldId id="811" r:id="rId29"/>
    <p:sldId id="816" r:id="rId30"/>
    <p:sldId id="813" r:id="rId31"/>
    <p:sldId id="815" r:id="rId32"/>
    <p:sldId id="817" r:id="rId33"/>
    <p:sldId id="81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71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E2D32-798F-40CF-899D-5BDDA97693F7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8051E-329B-4F3C-BEA0-9CF6C2D37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0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8051E-329B-4F3C-BEA0-9CF6C2D37F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16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92397-F9E7-1157-5135-585EA9DED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F5D44-981D-47B5-E966-A02E8559E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7CECD-705D-5672-7E92-D9A765446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9FEA-2217-4B40-BAA8-06E361CB48B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2E9A0-0E01-31DF-E33A-35003C0B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66B14-29BB-F074-8D9B-1A502436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A6F87-C0E0-4679-B244-E9283D11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3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FE11-8AE0-6A33-B6C8-A936A2326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59B260-1875-9F75-5701-2988DA56B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B3ED5-3CA3-8D7F-6DDD-4D3CA9AE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9FEA-2217-4B40-BAA8-06E361CB48B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ECE08-40C3-F2E4-931A-F6C39FF7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B68A5-54BE-7976-EBC4-2132AE83C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A6F87-C0E0-4679-B244-E9283D11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92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461399-7FBC-7886-3939-D6D58BE772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CAD1F-59D1-A97F-3294-37B0CAB6B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5EDCC-4F9A-72AA-1C71-AA3276B90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9FEA-2217-4B40-BAA8-06E361CB48B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30B3B-6DF2-2F38-4D34-005458BE2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0F88C-9B36-11B4-E605-4AA61D79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A6F87-C0E0-4679-B244-E9283D11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4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7763-4563-FBAB-3246-6E110D8B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9A398-4AE0-0EBC-976A-1AC36E715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14240-606D-D31D-C4A6-DD560F01E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9FEA-2217-4B40-BAA8-06E361CB48B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9E04B-8E2F-16E1-B852-B86231540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134CD-73EA-37F2-84BE-BA0602EC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A6F87-C0E0-4679-B244-E9283D11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59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E0D88-4D8F-8958-96E7-67A365B80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CB742-CA08-1295-E3C2-21998B8F4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EED18-C750-653F-B03B-2CE2230A6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9FEA-2217-4B40-BAA8-06E361CB48B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9944B-6983-EE85-2E55-5C95D1894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E4FF4-AB66-3A01-CE12-A16639AE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A6F87-C0E0-4679-B244-E9283D11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1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99AF8-ABE5-1B9A-2526-D80F2DE92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9BE98-C999-86EC-2005-E1BD9EF78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67D54-0A17-6EBC-B6FA-A8B2AE140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58E03-1547-C877-0F02-6D1AC6858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9FEA-2217-4B40-BAA8-06E361CB48B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A2C-A693-1BC8-470C-0DF794362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15D98-402D-ABBC-D3F8-9A2A89A99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A6F87-C0E0-4679-B244-E9283D11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08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47789-DBC2-D4DE-EA27-DDF99683C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79BE0-1C24-A077-BB67-F94623B8E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C267BC-EBA6-6402-DDA7-2AB24928A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EE56AD-B5A7-1B84-852F-CD6B93B7D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194DA7-0F7B-9831-04E5-A0CF6E3315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BD464D-DA1C-AB91-7C6A-D7719A32F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9FEA-2217-4B40-BAA8-06E361CB48B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D0AD6D-875E-FCCB-4F3B-96C6F725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0C985D-458E-27ED-87F9-268D4BB64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A6F87-C0E0-4679-B244-E9283D11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5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8992-D587-731A-964B-9CF235C3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C684D8-BCE8-A8DA-167E-79E737EF6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9FEA-2217-4B40-BAA8-06E361CB48B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E58A5-52C3-84D0-05BA-88CE17906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0B849-31F5-24FA-E253-E98962C1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A6F87-C0E0-4679-B244-E9283D11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0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F0F490-BD9B-86E2-3CEB-DF0C376EA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9FEA-2217-4B40-BAA8-06E361CB48B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3567C5-8237-289F-A945-2BE2735B3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E6726-18BC-A558-49C9-BF109EE08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A6F87-C0E0-4679-B244-E9283D11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55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93CB7-3311-C396-0B76-1AAB0DDB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4B6DE-A2B0-D4B8-DB9E-4A7906C45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CEC0F-F264-941F-4F40-5827A4538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1E9ED-5F70-50FA-AFCE-4E5122935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9FEA-2217-4B40-BAA8-06E361CB48B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971F-0D77-96C4-81B9-6BD3E9600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BA5FDF-4080-F6A4-532F-0B7A3F8C3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A6F87-C0E0-4679-B244-E9283D11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2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0917-45AA-56ED-62B5-D2E49436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05EC31-DD21-7A1E-6863-39FACAB61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14B38-31C8-D0D5-1678-D1F3F7F81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AF591-CA8D-E371-ED97-4921680A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49FEA-2217-4B40-BAA8-06E361CB48B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919A2-9611-7A3F-1A99-A03A609D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7ADFC-8F51-7C55-BF88-B69E3478D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A6F87-C0E0-4679-B244-E9283D11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45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5B527D-3C82-B657-1444-01A367D93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AAD86-E624-86F2-0E66-D7909CEA0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E03F1-CACD-70CA-2378-E91518F5D7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249FEA-2217-4B40-BAA8-06E361CB48B1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6F802-7BCB-C6C5-BDCC-9DB45E4D28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3881-26C2-17D9-2366-421C3A184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4A6F87-C0E0-4679-B244-E9283D11F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0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1A4E779-474A-9EE5-7B81-C551FE6BC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06"/>
            <a:ext cx="12192000" cy="6698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26DBA7-D4E6-36CA-6BC3-87E4B6A5F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83963"/>
            <a:ext cx="9144000" cy="93156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History of Genome sequencing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BFF61-0B4B-277E-DECA-C15D18248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2489" y="6402263"/>
            <a:ext cx="1500963" cy="581874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9-9-24</a:t>
            </a:r>
          </a:p>
        </p:txBody>
      </p:sp>
    </p:spTree>
    <p:extLst>
      <p:ext uri="{BB962C8B-B14F-4D97-AF65-F5344CB8AC3E}">
        <p14:creationId xmlns:p14="http://schemas.microsoft.com/office/powerpoint/2010/main" val="2185241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D49D8-E59A-3F29-EAB2-C4D0B730A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7095"/>
            <a:ext cx="6208776" cy="497004"/>
          </a:xfrm>
        </p:spPr>
        <p:txBody>
          <a:bodyPr>
            <a:noAutofit/>
          </a:bodyPr>
          <a:lstStyle/>
          <a:p>
            <a:pPr marL="0" marR="0" indent="0">
              <a:spcBef>
                <a:spcPts val="1010"/>
              </a:spcBef>
              <a:spcAft>
                <a:spcPts val="0"/>
              </a:spcAft>
              <a:buNone/>
            </a:pPr>
            <a:r>
              <a:rPr lang="en-US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Physical map of the Arabidopsis genome</a:t>
            </a:r>
            <a:endParaRPr lang="en-US" kern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trip back in time (1990s-2000s) BAC by BAC sequencing</a:t>
            </a:r>
          </a:p>
        </p:txBody>
      </p:sp>
      <p:pic>
        <p:nvPicPr>
          <p:cNvPr id="4098" name="Picture 2" descr="Figure 3">
            <a:extLst>
              <a:ext uri="{FF2B5EF4-FFF2-40B4-BE49-F238E27FC236}">
                <a16:creationId xmlns:a16="http://schemas.microsoft.com/office/drawing/2014/main" id="{42B54B77-3E80-9B81-872B-48F7CEDB5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" y="1554099"/>
            <a:ext cx="5705856" cy="444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664CDC0-2CF3-24DB-5A23-F3C7A5D53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308" y="995362"/>
            <a:ext cx="358140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E742DE-38FF-4316-BF45-CC6E7FDCF2D6}"/>
              </a:ext>
            </a:extLst>
          </p:cNvPr>
          <p:cNvSpPr txBox="1"/>
          <p:nvPr/>
        </p:nvSpPr>
        <p:spPr>
          <a:xfrm>
            <a:off x="6096000" y="5893354"/>
            <a:ext cx="5775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2E2E2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Arabidopsis</a:t>
            </a:r>
            <a:r>
              <a:rPr lang="en-US" i="0" dirty="0">
                <a:solidFill>
                  <a:srgbClr val="2E2E2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Pachytene Spread Probed by In Situ Hybridization with Each of 131 BACs from the Physical Map of Chromosome 4, Alternately Labeled in Red and Green</a:t>
            </a:r>
            <a:br>
              <a:rPr lang="en-US" b="0" i="0" dirty="0">
                <a:solidFill>
                  <a:srgbClr val="2E2E2E"/>
                </a:solidFill>
                <a:effectLst/>
                <a:latin typeface="helvetica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23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trip back in time (1990s-2000s) BAC by BAC sequencing</a:t>
            </a:r>
          </a:p>
        </p:txBody>
      </p:sp>
      <p:pic>
        <p:nvPicPr>
          <p:cNvPr id="8" name="Picture 2" descr="Bacterial artificial chromosome (BAC) library shotgun-subcloning and... |  Download Scientific Diagram">
            <a:extLst>
              <a:ext uri="{FF2B5EF4-FFF2-40B4-BE49-F238E27FC236}">
                <a16:creationId xmlns:a16="http://schemas.microsoft.com/office/drawing/2014/main" id="{13A8C1DA-7176-D85B-827B-8C428B5CC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1" y="986326"/>
            <a:ext cx="6009859" cy="45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rameStar® PCR Plate 384 Well Roche Style, Skirted | Azenta Life Sciences">
            <a:extLst>
              <a:ext uri="{FF2B5EF4-FFF2-40B4-BE49-F238E27FC236}">
                <a16:creationId xmlns:a16="http://schemas.microsoft.com/office/drawing/2014/main" id="{B4D51184-36DA-AE56-D3C7-6A3CCD672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15279" r="8920" b="11920"/>
          <a:stretch/>
        </p:blipFill>
        <p:spPr bwMode="auto">
          <a:xfrm>
            <a:off x="6416403" y="986326"/>
            <a:ext cx="2889552" cy="196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treaking Agar Plates with E. Coli ...">
            <a:extLst>
              <a:ext uri="{FF2B5EF4-FFF2-40B4-BE49-F238E27FC236}">
                <a16:creationId xmlns:a16="http://schemas.microsoft.com/office/drawing/2014/main" id="{AAC07651-7AF3-7DF3-678B-EFBB2F7F3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358" y="1003974"/>
            <a:ext cx="1642737" cy="155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Agar plate - Wikipedia">
            <a:extLst>
              <a:ext uri="{FF2B5EF4-FFF2-40B4-BE49-F238E27FC236}">
                <a16:creationId xmlns:a16="http://schemas.microsoft.com/office/drawing/2014/main" id="{938F341B-3543-DE82-0C80-FE26A673A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496" y="3429000"/>
            <a:ext cx="1395824" cy="126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Analyzing Sanger Sequencing Data | Azenta Life Sciences">
            <a:extLst>
              <a:ext uri="{FF2B5EF4-FFF2-40B4-BE49-F238E27FC236}">
                <a16:creationId xmlns:a16="http://schemas.microsoft.com/office/drawing/2014/main" id="{88974C60-C354-53A7-B85B-E7E116300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175" y="3246753"/>
            <a:ext cx="3348797" cy="214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B4D533-506E-3EDB-FC04-DD2C7EC5C2EE}"/>
              </a:ext>
            </a:extLst>
          </p:cNvPr>
          <p:cNvSpPr txBox="1"/>
          <p:nvPr/>
        </p:nvSpPr>
        <p:spPr>
          <a:xfrm>
            <a:off x="7075057" y="5689209"/>
            <a:ext cx="3736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Grow up, extract, and sequence 200-500 plasmids (e.g.,) colonies per BAC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AAADE-656B-114F-3367-95C231B888F7}"/>
              </a:ext>
            </a:extLst>
          </p:cNvPr>
          <p:cNvSpPr txBox="1"/>
          <p:nvPr/>
        </p:nvSpPr>
        <p:spPr>
          <a:xfrm>
            <a:off x="3719680" y="5504326"/>
            <a:ext cx="2510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Pick the right BAC! But don’t let everything thaw</a:t>
            </a:r>
          </a:p>
        </p:txBody>
      </p:sp>
      <p:pic>
        <p:nvPicPr>
          <p:cNvPr id="5122" name="Picture 2" descr="Stainless Steel Laboratory Freezer Drawer Rack for 2 Inch Cryo Boxes, 7  Tall by 4 Deep, 28 Boxes, 1/EA">
            <a:extLst>
              <a:ext uri="{FF2B5EF4-FFF2-40B4-BE49-F238E27FC236}">
                <a16:creationId xmlns:a16="http://schemas.microsoft.com/office/drawing/2014/main" id="{E87E97C4-9D5A-0FA5-3914-F2023DC72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1" y="5402885"/>
            <a:ext cx="1076672" cy="135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issue Culture Plate 384 Well, Clear ...">
            <a:extLst>
              <a:ext uri="{FF2B5EF4-FFF2-40B4-BE49-F238E27FC236}">
                <a16:creationId xmlns:a16="http://schemas.microsoft.com/office/drawing/2014/main" id="{327ABD48-5E85-0AD4-5567-525DD0C5B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1" t="13372" r="10884" b="17284"/>
          <a:stretch/>
        </p:blipFill>
        <p:spPr bwMode="auto">
          <a:xfrm>
            <a:off x="1431979" y="5387567"/>
            <a:ext cx="1951006" cy="128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8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D49D8-E59A-3F29-EAB2-C4D0B730A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39" y="1046582"/>
            <a:ext cx="5466802" cy="559196"/>
          </a:xfrm>
        </p:spPr>
        <p:txBody>
          <a:bodyPr>
            <a:noAutofit/>
          </a:bodyPr>
          <a:lstStyle/>
          <a:p>
            <a:pPr marL="0" marR="0" indent="0" algn="ctr">
              <a:spcBef>
                <a:spcPts val="101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international Human Genome Project (HGP) used the hierarchical (BAC by BAC) shotgun approach</a:t>
            </a:r>
          </a:p>
          <a:p>
            <a:pPr marL="0" marR="0" indent="0" algn="ctr">
              <a:spcBef>
                <a:spcPts val="1010"/>
              </a:spcBef>
              <a:spcAft>
                <a:spcPts val="0"/>
              </a:spcAft>
              <a:buNone/>
            </a:pPr>
            <a:r>
              <a:rPr lang="en-US" sz="1800" kern="0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International effort, hundreds of Institutions</a:t>
            </a:r>
            <a:endParaRPr lang="en-US" sz="1800" kern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dirty="0">
                <a:solidFill>
                  <a:schemeClr val="bg1"/>
                </a:solidFill>
                <a:latin typeface="Montserrat" panose="00000500000000000000" pitchFamily="2" charset="0"/>
                <a:ea typeface="宋体" panose="02010600030101010101" pitchFamily="2" charset="-122"/>
                <a:cs typeface="Tahoma" panose="020B0604030504040204" pitchFamily="34" charset="0"/>
              </a:rPr>
              <a:t>Sequencing the Human genome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D75D94-3A55-778F-DFED-182EC5BF6957}"/>
              </a:ext>
            </a:extLst>
          </p:cNvPr>
          <p:cNvSpPr txBox="1"/>
          <p:nvPr/>
        </p:nvSpPr>
        <p:spPr>
          <a:xfrm>
            <a:off x="6357366" y="951651"/>
            <a:ext cx="51183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Celera Genomics adopted the whole-genome shotgun (WGS) approach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6" name="Picture 2" descr="figure 3">
            <a:extLst>
              <a:ext uri="{FF2B5EF4-FFF2-40B4-BE49-F238E27FC236}">
                <a16:creationId xmlns:a16="http://schemas.microsoft.com/office/drawing/2014/main" id="{96D37AE7-5F12-8B00-4DD7-4B61A569C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24" y="2077731"/>
            <a:ext cx="3518916" cy="263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E08695-8095-9B81-4FCF-196FC2FF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04" y="4780269"/>
            <a:ext cx="5311737" cy="1976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FD363A-7B7B-4C78-2224-1DB07150D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427" y="4782237"/>
            <a:ext cx="1790713" cy="171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BBACD7-059D-28A7-3E74-0E1DFFA94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2467" y="6547007"/>
            <a:ext cx="1552586" cy="2095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F2A556-45B1-5510-2387-540DDE88C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5861" y="1778482"/>
            <a:ext cx="3986631" cy="507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3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trip back in time (1990s-2000s) BAC by BAC sequencing: How much did this all cost?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D75D94-3A55-778F-DFED-182EC5BF6957}"/>
              </a:ext>
            </a:extLst>
          </p:cNvPr>
          <p:cNvSpPr txBox="1"/>
          <p:nvPr/>
        </p:nvSpPr>
        <p:spPr>
          <a:xfrm>
            <a:off x="29339" y="5955115"/>
            <a:ext cx="2895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Human genome cost ~$3 billio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 (2001)</a:t>
            </a:r>
            <a:r>
              <a:rPr lang="en-US" sz="20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figure 3">
            <a:extLst>
              <a:ext uri="{FF2B5EF4-FFF2-40B4-BE49-F238E27FC236}">
                <a16:creationId xmlns:a16="http://schemas.microsoft.com/office/drawing/2014/main" id="{3527D6ED-9E36-D309-9347-E14156527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902885"/>
            <a:ext cx="6335268" cy="474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C33286-B830-A2CA-6662-CAAF036D4DB3}"/>
              </a:ext>
            </a:extLst>
          </p:cNvPr>
          <p:cNvSpPr txBox="1"/>
          <p:nvPr/>
        </p:nvSpPr>
        <p:spPr>
          <a:xfrm>
            <a:off x="3839339" y="5955115"/>
            <a:ext cx="2895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Arabidopsis genome cost ~$100 million 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(2001)</a:t>
            </a:r>
            <a:r>
              <a:rPr lang="en-US" sz="20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934E3B-60E1-9426-4D1A-8C6F66B29A65}"/>
              </a:ext>
            </a:extLst>
          </p:cNvPr>
          <p:cNvSpPr txBox="1"/>
          <p:nvPr/>
        </p:nvSpPr>
        <p:spPr>
          <a:xfrm>
            <a:off x="8289419" y="5955115"/>
            <a:ext cx="2895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Rice genome cost ~$100 million </a:t>
            </a:r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(2006)</a:t>
            </a:r>
            <a:r>
              <a:rPr lang="en-US" sz="20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510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trip back in time: (2008-present) Illumina sequencing</a:t>
            </a:r>
          </a:p>
        </p:txBody>
      </p:sp>
      <p:pic>
        <p:nvPicPr>
          <p:cNvPr id="7170" name="Picture 2" descr="Illumina pre-made libraries">
            <a:extLst>
              <a:ext uri="{FF2B5EF4-FFF2-40B4-BE49-F238E27FC236}">
                <a16:creationId xmlns:a16="http://schemas.microsoft.com/office/drawing/2014/main" id="{B936A39A-5635-34B2-1CB4-E5AD527D1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4" b="10404"/>
          <a:stretch/>
        </p:blipFill>
        <p:spPr bwMode="auto">
          <a:xfrm>
            <a:off x="29339" y="1423613"/>
            <a:ext cx="5974080" cy="466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B1E754-A56A-4D24-4D1C-121024BAD553}"/>
              </a:ext>
            </a:extLst>
          </p:cNvPr>
          <p:cNvSpPr txBox="1"/>
          <p:nvPr/>
        </p:nvSpPr>
        <p:spPr>
          <a:xfrm>
            <a:off x="9630727" y="4077241"/>
            <a:ext cx="24041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Sequence 1 bp at a time, image flow cell.</a:t>
            </a:r>
          </a:p>
          <a:p>
            <a:pPr algn="ctr"/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Identify each base foe each well</a:t>
            </a:r>
          </a:p>
          <a:p>
            <a:pPr algn="ctr"/>
            <a:r>
              <a:rPr lang="en-US" sz="2000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Wash flow cell, repeat 100-500 more times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 descr="http://tucf-genomics.tufts.edu/images/faq02_pic03.jpg?1378237298">
            <a:extLst>
              <a:ext uri="{FF2B5EF4-FFF2-40B4-BE49-F238E27FC236}">
                <a16:creationId xmlns:a16="http://schemas.microsoft.com/office/drawing/2014/main" id="{00A6B38A-BC84-7FDC-A121-F1D6D9D82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008" y="929276"/>
            <a:ext cx="3105150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 descr="solexa slide">
            <a:extLst>
              <a:ext uri="{FF2B5EF4-FFF2-40B4-BE49-F238E27FC236}">
                <a16:creationId xmlns:a16="http://schemas.microsoft.com/office/drawing/2014/main" id="{0A845E68-1530-FB64-88B4-AE0E00656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418" y="1049566"/>
            <a:ext cx="2555688" cy="237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hmg.oxfordjournals.org/content/19/R2/R227/F1.large.jpg">
            <a:extLst>
              <a:ext uri="{FF2B5EF4-FFF2-40B4-BE49-F238E27FC236}">
                <a16:creationId xmlns:a16="http://schemas.microsoft.com/office/drawing/2014/main" id="{363813E5-6576-0F04-EBD0-48837D2AB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70"/>
          <a:stretch/>
        </p:blipFill>
        <p:spPr bwMode="auto">
          <a:xfrm>
            <a:off x="5974080" y="3644693"/>
            <a:ext cx="3656647" cy="311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31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trip back in time: (2008-present) Illumina sequencing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7C12B-5AEA-5FB2-C4C3-80B0DE2EB1C0}"/>
              </a:ext>
            </a:extLst>
          </p:cNvPr>
          <p:cNvSpPr txBox="1"/>
          <p:nvPr/>
        </p:nvSpPr>
        <p:spPr>
          <a:xfrm>
            <a:off x="8624080" y="1997839"/>
            <a:ext cx="356097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78000"/>
            </a:pPr>
            <a:r>
              <a:rPr lang="en-US" altLang="en-US" b="1" dirty="0">
                <a:latin typeface="Calibri" panose="020F0502020204030204" pitchFamily="34" charset="0"/>
              </a:rPr>
              <a:t>Pros: </a:t>
            </a:r>
          </a:p>
          <a:p>
            <a:pPr>
              <a:buSzPct val="78000"/>
              <a:buFont typeface="Arial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100-300bp reads</a:t>
            </a:r>
          </a:p>
          <a:p>
            <a:pPr>
              <a:buSzPct val="78000"/>
              <a:buFont typeface="Arial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300-500 million reads/ flow cell </a:t>
            </a:r>
          </a:p>
          <a:p>
            <a:pPr>
              <a:buSzPct val="78000"/>
              <a:buFont typeface="Arial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~600 Gb/ week</a:t>
            </a:r>
          </a:p>
          <a:p>
            <a:pPr>
              <a:buSzPct val="78000"/>
              <a:buFont typeface="Arial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Low error rate</a:t>
            </a:r>
          </a:p>
          <a:p>
            <a:pPr>
              <a:buSzPct val="78000"/>
              <a:buFont typeface="Arial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inexpensive</a:t>
            </a:r>
          </a:p>
          <a:p>
            <a:pPr>
              <a:buSzPct val="78000"/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buSzPct val="78000"/>
            </a:pPr>
            <a:r>
              <a:rPr lang="en-US" altLang="en-US" b="1" dirty="0">
                <a:latin typeface="Calibri" panose="020F0502020204030204" pitchFamily="34" charset="0"/>
              </a:rPr>
              <a:t>Cons:</a:t>
            </a:r>
          </a:p>
          <a:p>
            <a:pPr>
              <a:buSzPct val="78000"/>
              <a:buFont typeface="Arial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Low coverage of GC regions</a:t>
            </a:r>
          </a:p>
          <a:p>
            <a:pPr>
              <a:buSzPct val="78000"/>
              <a:buFont typeface="Arial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Short read length (cannot bridge repeats)</a:t>
            </a:r>
          </a:p>
        </p:txBody>
      </p:sp>
      <p:pic>
        <p:nvPicPr>
          <p:cNvPr id="2" name="Picture 2" descr="http://tucf-genomics.tufts.edu/images/faq02_pic03.jpg?1378237298">
            <a:extLst>
              <a:ext uri="{FF2B5EF4-FFF2-40B4-BE49-F238E27FC236}">
                <a16:creationId xmlns:a16="http://schemas.microsoft.com/office/drawing/2014/main" id="{0B0690F6-06A8-74F6-579F-582DD152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25" y="932264"/>
            <a:ext cx="6523342" cy="546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85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trip back in time: (2008-present) Illumina sequencing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7B841-0225-A411-63AF-106969F02169}"/>
              </a:ext>
            </a:extLst>
          </p:cNvPr>
          <p:cNvSpPr txBox="1"/>
          <p:nvPr/>
        </p:nvSpPr>
        <p:spPr>
          <a:xfrm>
            <a:off x="285750" y="969573"/>
            <a:ext cx="6094476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2000" dirty="0"/>
              <a:t>Illumina short reads (100-250 bp, paired end) came on the market in 2008, and radically shifted everything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000" dirty="0"/>
              <a:t>The giant panda genome was the first to be assembled using just Illumina data, with libraries of different sizes and a new de bruin graph based algorithm that could handle the computational intensity of the new technology.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000" dirty="0"/>
              <a:t>The assembly had a scaffold N50 of 40kb, with millions of contigs (fragments)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000" dirty="0"/>
              <a:t>Much cheaper, but also MUCH lower quality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432A96-DE16-E199-C97D-579B414FD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" y="4769466"/>
            <a:ext cx="7509687" cy="186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olume 463 Issue 7279, 21 January 2010">
            <a:extLst>
              <a:ext uri="{FF2B5EF4-FFF2-40B4-BE49-F238E27FC236}">
                <a16:creationId xmlns:a16="http://schemas.microsoft.com/office/drawing/2014/main" id="{08E4C6F7-53E4-DFB8-9E38-DCED8ADF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902885"/>
            <a:ext cx="419100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716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trip back in time: (2008-present) Illumina sequencing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7B841-0225-A411-63AF-106969F02169}"/>
              </a:ext>
            </a:extLst>
          </p:cNvPr>
          <p:cNvSpPr txBox="1"/>
          <p:nvPr/>
        </p:nvSpPr>
        <p:spPr>
          <a:xfrm>
            <a:off x="240030" y="852164"/>
            <a:ext cx="1151915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2000" dirty="0"/>
              <a:t>Plant genomes could now be sequenced for $10,000-$100,000, enabling hundreds to be completed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000" dirty="0"/>
              <a:t>But they were very fragmented, and low quality</a:t>
            </a:r>
          </a:p>
        </p:txBody>
      </p:sp>
      <p:pic>
        <p:nvPicPr>
          <p:cNvPr id="2" name="Picture 2" descr="Fig. 1">
            <a:extLst>
              <a:ext uri="{FF2B5EF4-FFF2-40B4-BE49-F238E27FC236}">
                <a16:creationId xmlns:a16="http://schemas.microsoft.com/office/drawing/2014/main" id="{C3D3E3DF-4512-705A-29FD-25E749269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7" y="1764659"/>
            <a:ext cx="9808624" cy="509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0A132F-F8DC-CD1E-E232-745D0A252F47}"/>
              </a:ext>
            </a:extLst>
          </p:cNvPr>
          <p:cNvCxnSpPr/>
          <p:nvPr/>
        </p:nvCxnSpPr>
        <p:spPr>
          <a:xfrm>
            <a:off x="6739128" y="2350008"/>
            <a:ext cx="0" cy="704088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14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present: third generation single molecule sequencing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510A4-46A6-C234-F469-1FACD3687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67" y="1086187"/>
            <a:ext cx="9231057" cy="3422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24CCF3-16D3-1309-35D2-038146A2F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51" y="4793683"/>
            <a:ext cx="10844828" cy="18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69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present: third generation single molecule sequencing</a:t>
            </a:r>
          </a:p>
        </p:txBody>
      </p:sp>
      <p:pic>
        <p:nvPicPr>
          <p:cNvPr id="2" name="Picture 2" descr="http://www.rna-seqblog.com/wp-content/uploads/2014/10/pacbio.jpg">
            <a:extLst>
              <a:ext uri="{FF2B5EF4-FFF2-40B4-BE49-F238E27FC236}">
                <a16:creationId xmlns:a16="http://schemas.microsoft.com/office/drawing/2014/main" id="{4EF403A2-54DD-2E22-BD3F-FAC9313A2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61" y="943261"/>
            <a:ext cx="10632869" cy="581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975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D49D8-E59A-3F29-EAB2-C4D0B730A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5649" y="3815555"/>
            <a:ext cx="9040702" cy="559196"/>
          </a:xfrm>
        </p:spPr>
        <p:txBody>
          <a:bodyPr>
            <a:noAutofit/>
          </a:bodyPr>
          <a:lstStyle/>
          <a:p>
            <a:pPr marL="0" marR="0" indent="0">
              <a:spcBef>
                <a:spcPts val="1010"/>
              </a:spcBef>
              <a:spcAft>
                <a:spcPts val="0"/>
              </a:spcAft>
              <a:buNone/>
            </a:pPr>
            <a:r>
              <a:rPr lang="en-US" kern="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maize genome is 2.4 Gb, or 2.4 billion base pairs</a:t>
            </a:r>
            <a:endParaRPr lang="en-US" kern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dirty="0">
                <a:solidFill>
                  <a:schemeClr val="bg1"/>
                </a:solidFill>
                <a:latin typeface="Montserrat" panose="00000500000000000000" pitchFamily="2" charset="0"/>
                <a:ea typeface="宋体" panose="02010600030101010101" pitchFamily="2" charset="-122"/>
                <a:cs typeface="Tahoma" panose="020B0604030504040204" pitchFamily="34" charset="0"/>
              </a:rPr>
              <a:t>Genome assembly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58CB85-025C-5EF9-DFF1-ADDDD3828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7" y="2048766"/>
            <a:ext cx="11831126" cy="164415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21834D-1246-8F36-9D33-953F01EC8F11}"/>
              </a:ext>
            </a:extLst>
          </p:cNvPr>
          <p:cNvSpPr txBox="1">
            <a:spLocks/>
          </p:cNvSpPr>
          <p:nvPr/>
        </p:nvSpPr>
        <p:spPr>
          <a:xfrm>
            <a:off x="287524" y="4588851"/>
            <a:ext cx="5534899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010"/>
              </a:spcBef>
              <a:buFont typeface="Arial" panose="020B0604020202020204" pitchFamily="34" charset="0"/>
              <a:buNone/>
            </a:pPr>
            <a:r>
              <a:rPr lang="en-US" kern="0" dirty="0">
                <a:latin typeface="Calibri" panose="020F0502020204030204" pitchFamily="34" charset="0"/>
                <a:ea typeface="Calibri" panose="020F0502020204030204" pitchFamily="34" charset="0"/>
              </a:rPr>
              <a:t>Each maize chromosome is larger than the whole Arabidopsis genome</a:t>
            </a:r>
            <a:endParaRPr lang="en-US" kern="0" dirty="0">
              <a:latin typeface="Calibri" panose="020F050202020403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C77488D-1428-9C4C-DF1A-1B4FA19A5AC4}"/>
              </a:ext>
            </a:extLst>
          </p:cNvPr>
          <p:cNvSpPr txBox="1">
            <a:spLocks/>
          </p:cNvSpPr>
          <p:nvPr/>
        </p:nvSpPr>
        <p:spPr>
          <a:xfrm>
            <a:off x="6476664" y="4374751"/>
            <a:ext cx="5534899" cy="17242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010"/>
              </a:spcBef>
              <a:buFont typeface="Arial" panose="020B0604020202020204" pitchFamily="34" charset="0"/>
              <a:buNone/>
            </a:pPr>
            <a:r>
              <a:rPr lang="en-US" kern="0" dirty="0">
                <a:latin typeface="Calibri" panose="020F0502020204030204" pitchFamily="34" charset="0"/>
                <a:ea typeface="Calibri" panose="020F0502020204030204" pitchFamily="34" charset="0"/>
              </a:rPr>
              <a:t>The maize genome is ~88% repetitive elements, with some having tens of thousands of near identical sequences </a:t>
            </a:r>
            <a:endParaRPr lang="en-US" kern="0" dirty="0">
              <a:latin typeface="Calibri" panose="020F050202020403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272F34E-D517-CF9D-4C7F-57A4D48E7A43}"/>
              </a:ext>
            </a:extLst>
          </p:cNvPr>
          <p:cNvSpPr txBox="1">
            <a:spLocks/>
          </p:cNvSpPr>
          <p:nvPr/>
        </p:nvSpPr>
        <p:spPr>
          <a:xfrm>
            <a:off x="1347744" y="1489570"/>
            <a:ext cx="9518904" cy="559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10"/>
              </a:spcBef>
              <a:buFont typeface="Arial" panose="020B0604020202020204" pitchFamily="34" charset="0"/>
              <a:buNone/>
            </a:pPr>
            <a:r>
              <a:rPr lang="en-US" kern="0" dirty="0">
                <a:latin typeface="Calibri" panose="020F0502020204030204" pitchFamily="34" charset="0"/>
                <a:ea typeface="Calibri" panose="020F0502020204030204" pitchFamily="34" charset="0"/>
              </a:rPr>
              <a:t>Maize genome karyotype, 10 pairs of chromosomes (2x=2n=10</a:t>
            </a:r>
            <a:endParaRPr lang="en-US" kern="0" dirty="0">
              <a:latin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E60131-78B6-9863-7F66-D71E619BB54B}"/>
              </a:ext>
            </a:extLst>
          </p:cNvPr>
          <p:cNvSpPr txBox="1"/>
          <p:nvPr/>
        </p:nvSpPr>
        <p:spPr>
          <a:xfrm>
            <a:off x="2502549" y="6099048"/>
            <a:ext cx="64906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kern="0" dirty="0">
                <a:latin typeface="Calibri" panose="020F0502020204030204" pitchFamily="34" charset="0"/>
                <a:ea typeface="Calibri" panose="020F0502020204030204" pitchFamily="34" charset="0"/>
              </a:rPr>
              <a:t>How do we sequence this thing?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4410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present: third generation single molecule sequencing</a:t>
            </a:r>
          </a:p>
        </p:txBody>
      </p:sp>
      <p:pic>
        <p:nvPicPr>
          <p:cNvPr id="3" name="Single_Molecule_Real_Time_Sequencing_Pacific_Biosciences">
            <a:hlinkClick r:id="" action="ppaction://media"/>
            <a:extLst>
              <a:ext uri="{FF2B5EF4-FFF2-40B4-BE49-F238E27FC236}">
                <a16:creationId xmlns:a16="http://schemas.microsoft.com/office/drawing/2014/main" id="{0529303E-6504-3067-ECCC-4AD38E3914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7620" y="902885"/>
            <a:ext cx="9036686" cy="508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7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present: third generation single molecule sequencing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BF5074-F9B6-3E2B-8344-530DAE972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" y="839140"/>
            <a:ext cx="7883274" cy="5917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4A38F3-53B8-F368-E700-2D634BB061CC}"/>
              </a:ext>
            </a:extLst>
          </p:cNvPr>
          <p:cNvSpPr txBox="1"/>
          <p:nvPr/>
        </p:nvSpPr>
        <p:spPr>
          <a:xfrm>
            <a:off x="8685611" y="2982241"/>
            <a:ext cx="288107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2000" dirty="0"/>
              <a:t>Thousands of wells in each microfluidics device, sequencing large fragments of DNA in real time</a:t>
            </a:r>
          </a:p>
        </p:txBody>
      </p:sp>
    </p:spTree>
    <p:extLst>
      <p:ext uri="{BB962C8B-B14F-4D97-AF65-F5344CB8AC3E}">
        <p14:creationId xmlns:p14="http://schemas.microsoft.com/office/powerpoint/2010/main" val="3129748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present: third generation single molecule sequencing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4A38F3-53B8-F368-E700-2D634BB061CC}"/>
              </a:ext>
            </a:extLst>
          </p:cNvPr>
          <p:cNvSpPr txBox="1"/>
          <p:nvPr/>
        </p:nvSpPr>
        <p:spPr>
          <a:xfrm>
            <a:off x="7470230" y="2841220"/>
            <a:ext cx="42500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2000" dirty="0"/>
              <a:t>Raw reads can be 10kb-500kb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000" dirty="0"/>
              <a:t>Allows us to assemble through the most complex, challenging regions with ease</a:t>
            </a:r>
          </a:p>
        </p:txBody>
      </p:sp>
      <p:pic>
        <p:nvPicPr>
          <p:cNvPr id="9220" name="Picture 4" descr="New Chemistry Boosts Average Read Length to 10 kb – 15 kb for PacBio® RS II  - PacBio">
            <a:extLst>
              <a:ext uri="{FF2B5EF4-FFF2-40B4-BE49-F238E27FC236}">
                <a16:creationId xmlns:a16="http://schemas.microsoft.com/office/drawing/2014/main" id="{92EC8AEC-B94C-56FE-09BB-B59B8B0B3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13" y="902885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278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present: third generation single molecule sequencing</a:t>
            </a:r>
          </a:p>
        </p:txBody>
      </p:sp>
      <p:pic>
        <p:nvPicPr>
          <p:cNvPr id="2" name="Picture 2" descr="Image result for oxford nanopore">
            <a:extLst>
              <a:ext uri="{FF2B5EF4-FFF2-40B4-BE49-F238E27FC236}">
                <a16:creationId xmlns:a16="http://schemas.microsoft.com/office/drawing/2014/main" id="{A377EACA-352D-3B1E-5EB3-7F776472B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3" y="801444"/>
            <a:ext cx="6395107" cy="607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elated image">
            <a:extLst>
              <a:ext uri="{FF2B5EF4-FFF2-40B4-BE49-F238E27FC236}">
                <a16:creationId xmlns:a16="http://schemas.microsoft.com/office/drawing/2014/main" id="{098CBDA4-CB4D-4963-D770-E41A9A4DF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29" y="4668601"/>
            <a:ext cx="3290080" cy="21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asecalling animation diagram">
            <a:extLst>
              <a:ext uri="{FF2B5EF4-FFF2-40B4-BE49-F238E27FC236}">
                <a16:creationId xmlns:a16="http://schemas.microsoft.com/office/drawing/2014/main" id="{36BC8F08-6C1B-0123-4592-7CBA69857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533" y="1084529"/>
            <a:ext cx="5618505" cy="316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380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present: third generation single molecule sequencing</a:t>
            </a:r>
          </a:p>
        </p:txBody>
      </p:sp>
      <p:pic>
        <p:nvPicPr>
          <p:cNvPr id="4" name="Picture 2" descr="https://www.scienceinschool.org/sites/default/files/articleContentImages/43/dnasequencing/issue43_dnasequencing_Zika.jpg">
            <a:extLst>
              <a:ext uri="{FF2B5EF4-FFF2-40B4-BE49-F238E27FC236}">
                <a16:creationId xmlns:a16="http://schemas.microsoft.com/office/drawing/2014/main" id="{B1043874-67FC-44D9-2484-9C24ECDB7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0"/>
          <a:stretch/>
        </p:blipFill>
        <p:spPr bwMode="auto">
          <a:xfrm>
            <a:off x="270611" y="1082190"/>
            <a:ext cx="4885441" cy="253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al-Time DNA Sequencing in the Antarctic Dry Valleys Using the Oxford  Nanopore Sequencer">
            <a:extLst>
              <a:ext uri="{FF2B5EF4-FFF2-40B4-BE49-F238E27FC236}">
                <a16:creationId xmlns:a16="http://schemas.microsoft.com/office/drawing/2014/main" id="{01D9818B-082F-47BC-D316-E0EDC29B69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8" b="17849"/>
          <a:stretch/>
        </p:blipFill>
        <p:spPr bwMode="auto">
          <a:xfrm>
            <a:off x="270611" y="3756638"/>
            <a:ext cx="4905076" cy="246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0E4654-CE4D-A243-8480-A304C1D27A81}"/>
              </a:ext>
            </a:extLst>
          </p:cNvPr>
          <p:cNvSpPr txBox="1"/>
          <p:nvPr/>
        </p:nvSpPr>
        <p:spPr>
          <a:xfrm>
            <a:off x="6800927" y="2479365"/>
            <a:ext cx="425004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2000" dirty="0"/>
              <a:t>Long reads (10kb-500kb)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000" dirty="0"/>
              <a:t>But, reads are highly error prone (only 90-95% accurate)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000" dirty="0"/>
              <a:t>Presents challenges during genome assembly, and another technology needs to be used for genome ‘polishing’ to remove residual errors</a:t>
            </a:r>
          </a:p>
        </p:txBody>
      </p:sp>
    </p:spTree>
    <p:extLst>
      <p:ext uri="{BB962C8B-B14F-4D97-AF65-F5344CB8AC3E}">
        <p14:creationId xmlns:p14="http://schemas.microsoft.com/office/powerpoint/2010/main" val="170231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present: PacBio HiFi sequencing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DC83CC-CB24-79D9-91CA-5ADA4D276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6" y="1207150"/>
            <a:ext cx="12192000" cy="496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38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present: PacBio HiFi sequencing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EF89F4-91E0-79EC-3878-04DDF9902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391" y="5656951"/>
            <a:ext cx="6209792" cy="981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HiFi reads have an average length of ~15-20 kb, depending on library prep/input quality. Each ‘raw’ read is ~50-100kb, with 3-10 passes around the circle.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6D99B-A65D-7AFF-E9B4-9C20750AB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6102"/>
            <a:ext cx="6209793" cy="4261854"/>
          </a:xfrm>
          <a:prstGeom prst="rect">
            <a:avLst/>
          </a:prstGeom>
        </p:spPr>
      </p:pic>
      <p:pic>
        <p:nvPicPr>
          <p:cNvPr id="4" name="Picture 4" descr="Product_Sequel IIe System_High Accuracy - PacBio">
            <a:extLst>
              <a:ext uri="{FF2B5EF4-FFF2-40B4-BE49-F238E27FC236}">
                <a16:creationId xmlns:a16="http://schemas.microsoft.com/office/drawing/2014/main" id="{B0A88923-A4F0-1701-B67B-99AF34021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37" y="2405220"/>
            <a:ext cx="5798763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A834FC-FBEE-7A80-1DCF-4E9BB4FADE3A}"/>
              </a:ext>
            </a:extLst>
          </p:cNvPr>
          <p:cNvSpPr txBox="1">
            <a:spLocks/>
          </p:cNvSpPr>
          <p:nvPr/>
        </p:nvSpPr>
        <p:spPr>
          <a:xfrm>
            <a:off x="6209793" y="1079513"/>
            <a:ext cx="5880364" cy="1210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HiFi reads have an average Phred score of  Q30, or 1 error in 1000 (99.9% accuracy). 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comparison, raw PacBio reads have 5-10% errors. </a:t>
            </a:r>
          </a:p>
        </p:txBody>
      </p:sp>
    </p:spTree>
    <p:extLst>
      <p:ext uri="{BB962C8B-B14F-4D97-AF65-F5344CB8AC3E}">
        <p14:creationId xmlns:p14="http://schemas.microsoft.com/office/powerpoint/2010/main" val="627899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present: Nanopore v10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EF89F4-91E0-79EC-3878-04DDF9902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9943" y="5034530"/>
            <a:ext cx="4266825" cy="981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R10 flow cells pass two detectors, enabling much higher raw read quality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E907D7-5B7A-07DA-1BE3-77DAD229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9" y="858547"/>
            <a:ext cx="5955987" cy="3166698"/>
          </a:xfrm>
          <a:prstGeom prst="rect">
            <a:avLst/>
          </a:prstGeom>
        </p:spPr>
      </p:pic>
      <p:pic>
        <p:nvPicPr>
          <p:cNvPr id="9" name="Picture 4" descr="R10.3: the newest nanopore for high accuracy nanopore sequencing – now  available in store">
            <a:extLst>
              <a:ext uri="{FF2B5EF4-FFF2-40B4-BE49-F238E27FC236}">
                <a16:creationId xmlns:a16="http://schemas.microsoft.com/office/drawing/2014/main" id="{BEB3628E-3B5A-C9EB-68F2-4E42752CB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7539"/>
            <a:ext cx="6796660" cy="313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8DD4395B-17A2-9DCD-2286-92397D2CB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293" y="841529"/>
            <a:ext cx="6347368" cy="298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613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Complete, telomere to telomere genomes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EF89F4-91E0-79EC-3878-04DDF9902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391" y="5656951"/>
            <a:ext cx="10880384" cy="981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maize genome is essentially complete now, no gaps!</a:t>
            </a:r>
          </a:p>
          <a:p>
            <a:pPr marL="0" indent="0" algn="ctr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new gold standard is telomere to telomere genomes (e.g., no gaps or mistakes)</a:t>
            </a:r>
          </a:p>
        </p:txBody>
      </p:sp>
      <p:pic>
        <p:nvPicPr>
          <p:cNvPr id="18434" name="Picture 2" descr="Fig. 1">
            <a:extLst>
              <a:ext uri="{FF2B5EF4-FFF2-40B4-BE49-F238E27FC236}">
                <a16:creationId xmlns:a16="http://schemas.microsoft.com/office/drawing/2014/main" id="{285333FC-7CAF-422F-D868-094F30757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21"/>
          <a:stretch/>
        </p:blipFill>
        <p:spPr bwMode="auto">
          <a:xfrm>
            <a:off x="292876" y="1244339"/>
            <a:ext cx="11606248" cy="400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837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Complete, telomere to telomere genomes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5EF89F4-91E0-79EC-3878-04DDF9902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012" y="1004128"/>
            <a:ext cx="4696401" cy="8014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 workflow for generating complete (gap free) reference genomes</a:t>
            </a:r>
          </a:p>
        </p:txBody>
      </p:sp>
      <p:pic>
        <p:nvPicPr>
          <p:cNvPr id="3" name="Picture 2" descr="Fig. 1">
            <a:extLst>
              <a:ext uri="{FF2B5EF4-FFF2-40B4-BE49-F238E27FC236}">
                <a16:creationId xmlns:a16="http://schemas.microsoft.com/office/drawing/2014/main" id="{5A9DBA23-294C-A244-989A-25472C591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532" y="865726"/>
            <a:ext cx="5885468" cy="599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6B2100-9BED-678E-5B0E-36857A012D10}"/>
              </a:ext>
            </a:extLst>
          </p:cNvPr>
          <p:cNvSpPr txBox="1">
            <a:spLocks/>
          </p:cNvSpPr>
          <p:nvPr/>
        </p:nvSpPr>
        <p:spPr>
          <a:xfrm>
            <a:off x="724011" y="2008256"/>
            <a:ext cx="4696401" cy="80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Isolate high molecular weight genomic DNA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59022C-15F0-D437-5B5E-D38A74C116AC}"/>
              </a:ext>
            </a:extLst>
          </p:cNvPr>
          <p:cNvSpPr txBox="1">
            <a:spLocks/>
          </p:cNvSpPr>
          <p:nvPr/>
        </p:nvSpPr>
        <p:spPr>
          <a:xfrm>
            <a:off x="724010" y="2714092"/>
            <a:ext cx="4696401" cy="80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 high-quality long read sequences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(25-50x) PacBio HiFi or Nanopore V10+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B3F127-AC96-2A53-5354-525B81E9DFE3}"/>
              </a:ext>
            </a:extLst>
          </p:cNvPr>
          <p:cNvSpPr txBox="1">
            <a:spLocks/>
          </p:cNvSpPr>
          <p:nvPr/>
        </p:nvSpPr>
        <p:spPr>
          <a:xfrm>
            <a:off x="724009" y="3820650"/>
            <a:ext cx="4696401" cy="8014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Optional: Generate complementary Long range scaffolding data using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HiC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 optical mapping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1FCB57-1FDA-7EE5-39A6-FD48C5DEB531}"/>
              </a:ext>
            </a:extLst>
          </p:cNvPr>
          <p:cNvSpPr txBox="1">
            <a:spLocks/>
          </p:cNvSpPr>
          <p:nvPr/>
        </p:nvSpPr>
        <p:spPr>
          <a:xfrm>
            <a:off x="724008" y="4927208"/>
            <a:ext cx="4696401" cy="801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Assembly and validate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Optional: haplotype phasing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6F5C4C-BC45-25F6-553D-66A913E67026}"/>
              </a:ext>
            </a:extLst>
          </p:cNvPr>
          <p:cNvSpPr txBox="1">
            <a:spLocks/>
          </p:cNvSpPr>
          <p:nvPr/>
        </p:nvSpPr>
        <p:spPr>
          <a:xfrm>
            <a:off x="779647" y="6026944"/>
            <a:ext cx="4696401" cy="8014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Next step: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Annotation How do we identify genes and other genome elements? </a:t>
            </a:r>
          </a:p>
        </p:txBody>
      </p:sp>
    </p:spTree>
    <p:extLst>
      <p:ext uri="{BB962C8B-B14F-4D97-AF65-F5344CB8AC3E}">
        <p14:creationId xmlns:p14="http://schemas.microsoft.com/office/powerpoint/2010/main" val="249011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D49D8-E59A-3F29-EAB2-C4D0B730A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8179" y="1044498"/>
            <a:ext cx="7695942" cy="5591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What was the first genome to be sequenced?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dirty="0">
                <a:solidFill>
                  <a:schemeClr val="bg1"/>
                </a:solidFill>
                <a:latin typeface="Montserrat" panose="00000500000000000000" pitchFamily="2" charset="0"/>
                <a:ea typeface="宋体" panose="02010600030101010101" pitchFamily="2" charset="-122"/>
                <a:cs typeface="Tahoma" panose="020B0604030504040204" pitchFamily="34" charset="0"/>
              </a:rPr>
              <a:t>A trip back in time (1977-~2000) Sanger sequencing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AF371-431D-E41A-D091-CEEFC77B9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757" y="1650683"/>
            <a:ext cx="7922289" cy="49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6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know how to sequence things, how do we put them together?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CFC3FE2-A154-86A8-54F7-9AF35A416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2" y="801444"/>
            <a:ext cx="9484151" cy="582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695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Genome assembly: </a:t>
            </a:r>
            <a:r>
              <a:rPr lang="en-US" altLang="zh-CN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Hifiasm</a:t>
            </a:r>
            <a:endParaRPr lang="en-US" altLang="zh-CN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 descr="Fig. 1">
            <a:extLst>
              <a:ext uri="{FF2B5EF4-FFF2-40B4-BE49-F238E27FC236}">
                <a16:creationId xmlns:a16="http://schemas.microsoft.com/office/drawing/2014/main" id="{AC80AD68-4312-78FE-A054-21B02127A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53" y="1085342"/>
            <a:ext cx="6758200" cy="567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09403D9-0E8C-3D59-7DA4-F8170AFB21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7375" y="1535681"/>
            <a:ext cx="4997260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Graph Cleaning and Simplification: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Hifiasm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utilizes a sophisticated graph cleaning process to remove errors and ambiguities from the initial graph built from HiFi reads, simplifying complex regions and enhancing the accuracy of the assembly.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Ultra-long Reads Utilization: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 effectively leverages PacBio HiFi reads, known for their high accuracy and length, to construct highly contiguous and accurate genome assemblies, minimizing gaps and resolving repetitive sequences.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Phased Assembly: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assembler supports the generation of phased genome assemblies, distinguishing between haplotypes in diploid organisms to capture genetic diversity and structural variations more accurately.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Adaptive Overlapping: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Hifiasm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dynamically adjusts its algorithms to optimize overlap detection based on the input data quality and complexity, ensuring robust assembly across various genomes and conditions.</a:t>
            </a:r>
          </a:p>
        </p:txBody>
      </p:sp>
    </p:spTree>
    <p:extLst>
      <p:ext uri="{BB962C8B-B14F-4D97-AF65-F5344CB8AC3E}">
        <p14:creationId xmlns:p14="http://schemas.microsoft.com/office/powerpoint/2010/main" val="3197655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Running </a:t>
            </a:r>
            <a:r>
              <a:rPr lang="en-US" altLang="zh-CN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HiFiasm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on HPCC: Wednesday’s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D4C2E-5A4F-B296-19F4-B3C12085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0" y="1224174"/>
            <a:ext cx="7460655" cy="4810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36FCC6-09FE-0161-0A23-D248A086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08" r="41961"/>
          <a:stretch/>
        </p:blipFill>
        <p:spPr>
          <a:xfrm>
            <a:off x="7711125" y="1224174"/>
            <a:ext cx="4213782" cy="48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93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Looking forward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4E96F-A844-D35D-1757-9AF52FBEB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765" y="1691907"/>
            <a:ext cx="9838469" cy="375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29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D49D8-E59A-3F29-EAB2-C4D0B730A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8179" y="1044498"/>
            <a:ext cx="7695942" cy="5591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What was the first genome to be sequenced?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dirty="0">
                <a:solidFill>
                  <a:schemeClr val="bg1"/>
                </a:solidFill>
                <a:latin typeface="Montserrat" panose="00000500000000000000" pitchFamily="2" charset="0"/>
                <a:ea typeface="宋体" panose="02010600030101010101" pitchFamily="2" charset="-122"/>
                <a:cs typeface="Tahoma" panose="020B0604030504040204" pitchFamily="34" charset="0"/>
              </a:rPr>
              <a:t>A trip back in time (1977-~2000) Sanger sequencing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C1D5B419-17BC-405C-43AE-E95A6658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421" y="1603694"/>
            <a:ext cx="6758675" cy="528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973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D49D8-E59A-3F29-EAB2-C4D0B730A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896" y="1000303"/>
            <a:ext cx="4143527" cy="80144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Radiolabeled </a:t>
            </a:r>
            <a:r>
              <a:rPr lang="en-US" dirty="0" err="1"/>
              <a:t>ddNTPs</a:t>
            </a:r>
            <a:r>
              <a:rPr lang="en-US" dirty="0"/>
              <a:t> lacking the 3'-hydroxyl group, and terminate DNA synthesis when incorporated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dirty="0">
                <a:solidFill>
                  <a:schemeClr val="bg1"/>
                </a:solidFill>
                <a:latin typeface="Montserrat" panose="00000500000000000000" pitchFamily="2" charset="0"/>
                <a:ea typeface="宋体" panose="02010600030101010101" pitchFamily="2" charset="-122"/>
                <a:cs typeface="Tahoma" panose="020B0604030504040204" pitchFamily="34" charset="0"/>
              </a:rPr>
              <a:t>A trip back in time (1977-~2000) Sanger sequencing</a:t>
            </a:r>
          </a:p>
        </p:txBody>
      </p:sp>
      <p:pic>
        <p:nvPicPr>
          <p:cNvPr id="2" name="Picture 2" descr="http://missinglink.ucsf.edu/lm/molecularmethods/images/sanger.gif">
            <a:extLst>
              <a:ext uri="{FF2B5EF4-FFF2-40B4-BE49-F238E27FC236}">
                <a16:creationId xmlns:a16="http://schemas.microsoft.com/office/drawing/2014/main" id="{56933BC0-C719-30E3-3A09-E3161F979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9" y="1019599"/>
            <a:ext cx="1036800" cy="573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613CB8-C503-77FD-678E-E5F38D6BA27D}"/>
              </a:ext>
            </a:extLst>
          </p:cNvPr>
          <p:cNvSpPr txBox="1">
            <a:spLocks/>
          </p:cNvSpPr>
          <p:nvPr/>
        </p:nvSpPr>
        <p:spPr>
          <a:xfrm>
            <a:off x="1624876" y="3022543"/>
            <a:ext cx="3861523" cy="801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4 separate PCRs, one for each radiolabeled nucleotide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A58F45-3BCA-7F2C-7A30-17FE3F15FD00}"/>
              </a:ext>
            </a:extLst>
          </p:cNvPr>
          <p:cNvSpPr txBox="1">
            <a:spLocks/>
          </p:cNvSpPr>
          <p:nvPr/>
        </p:nvSpPr>
        <p:spPr>
          <a:xfrm>
            <a:off x="1878833" y="4343401"/>
            <a:ext cx="3120096" cy="836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Denature DNA, run on massive polyacrylamide gels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3BFF4-2809-B679-EFB1-AEA42EDA6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423" y="902885"/>
            <a:ext cx="6497577" cy="584220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EB3181F-F8A9-A778-031D-3A13839D86B2}"/>
              </a:ext>
            </a:extLst>
          </p:cNvPr>
          <p:cNvSpPr txBox="1">
            <a:spLocks/>
          </p:cNvSpPr>
          <p:nvPr/>
        </p:nvSpPr>
        <p:spPr>
          <a:xfrm>
            <a:off x="1681712" y="5919865"/>
            <a:ext cx="3645154" cy="8366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Manually determine sequence</a:t>
            </a:r>
          </a:p>
        </p:txBody>
      </p:sp>
    </p:spTree>
    <p:extLst>
      <p:ext uri="{BB962C8B-B14F-4D97-AF65-F5344CB8AC3E}">
        <p14:creationId xmlns:p14="http://schemas.microsoft.com/office/powerpoint/2010/main" val="302433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dirty="0">
                <a:solidFill>
                  <a:schemeClr val="bg1"/>
                </a:solidFill>
                <a:latin typeface="Montserrat" panose="00000500000000000000" pitchFamily="2" charset="0"/>
                <a:ea typeface="宋体" panose="02010600030101010101" pitchFamily="2" charset="-122"/>
                <a:cs typeface="Tahoma" panose="020B0604030504040204" pitchFamily="34" charset="0"/>
              </a:rPr>
              <a:t>A trip back in time (1977-~2000) Sanger sequencing</a:t>
            </a:r>
          </a:p>
        </p:txBody>
      </p:sp>
      <p:pic>
        <p:nvPicPr>
          <p:cNvPr id="5" name="Picture 4" descr="http://www.gendx.com/SBTengine/Help/EditElectropherogram.gif">
            <a:extLst>
              <a:ext uri="{FF2B5EF4-FFF2-40B4-BE49-F238E27FC236}">
                <a16:creationId xmlns:a16="http://schemas.microsoft.com/office/drawing/2014/main" id="{50BB0A39-DC2C-B84B-6094-34872C27D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" y="5173200"/>
            <a:ext cx="6626880" cy="16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vce.bioninja.com.au/_Media/sequencing_med.jpeg">
            <a:extLst>
              <a:ext uri="{FF2B5EF4-FFF2-40B4-BE49-F238E27FC236}">
                <a16:creationId xmlns:a16="http://schemas.microsoft.com/office/drawing/2014/main" id="{C53CA862-639D-CF5F-9360-DEEF5511F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" y="801443"/>
            <a:ext cx="6961568" cy="467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nishing the Human Genome - Science Museum Blog">
            <a:extLst>
              <a:ext uri="{FF2B5EF4-FFF2-40B4-BE49-F238E27FC236}">
                <a16:creationId xmlns:a16="http://schemas.microsoft.com/office/drawing/2014/main" id="{77B5C834-9828-631B-E7FD-0CFAC1643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822" y="902885"/>
            <a:ext cx="451326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DAC87E8-D0F9-3028-3753-C05BF94055F8}"/>
              </a:ext>
            </a:extLst>
          </p:cNvPr>
          <p:cNvSpPr txBox="1">
            <a:spLocks/>
          </p:cNvSpPr>
          <p:nvPr/>
        </p:nvSpPr>
        <p:spPr>
          <a:xfrm>
            <a:off x="7334822" y="4839253"/>
            <a:ext cx="4501968" cy="801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Old ABI PRISM 377 sequences (~1990s)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Could sequence a single 900 bp read in 10-12 hours</a:t>
            </a:r>
          </a:p>
        </p:txBody>
      </p:sp>
    </p:spTree>
    <p:extLst>
      <p:ext uri="{BB962C8B-B14F-4D97-AF65-F5344CB8AC3E}">
        <p14:creationId xmlns:p14="http://schemas.microsoft.com/office/powerpoint/2010/main" val="253881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trip back in time (1990s-2000s) How did we sequence big genomes?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FFEC38-BAD6-320B-160B-F9F96A99FAB3}"/>
              </a:ext>
            </a:extLst>
          </p:cNvPr>
          <p:cNvSpPr txBox="1"/>
          <p:nvPr/>
        </p:nvSpPr>
        <p:spPr>
          <a:xfrm>
            <a:off x="6272784" y="2599555"/>
            <a:ext cx="2584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 based sequencing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243E8-A7F8-FEFF-517F-5CEAC18AC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37" y="801444"/>
            <a:ext cx="11831126" cy="1644154"/>
          </a:xfrm>
          <a:prstGeom prst="rect">
            <a:avLst/>
          </a:prstGeom>
        </p:spPr>
      </p:pic>
      <p:pic>
        <p:nvPicPr>
          <p:cNvPr id="3074" name="Picture 2" descr="Difference Between Hierarchical and Whole Genome Shotgun Sequencing">
            <a:extLst>
              <a:ext uri="{FF2B5EF4-FFF2-40B4-BE49-F238E27FC236}">
                <a16:creationId xmlns:a16="http://schemas.microsoft.com/office/drawing/2014/main" id="{0F438793-EA27-195B-7923-285C0E1D09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" t="50000" r="34739" b="949"/>
          <a:stretch/>
        </p:blipFill>
        <p:spPr bwMode="auto">
          <a:xfrm>
            <a:off x="6107196" y="2976393"/>
            <a:ext cx="3471653" cy="333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ifference Between Hierarchical and Whole Genome Shotgun Sequencing">
            <a:extLst>
              <a:ext uri="{FF2B5EF4-FFF2-40B4-BE49-F238E27FC236}">
                <a16:creationId xmlns:a16="http://schemas.microsoft.com/office/drawing/2014/main" id="{D44015BD-C189-358B-A22C-0E5EBEF8C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" t="3048" r="35009" b="54379"/>
          <a:stretch/>
        </p:blipFill>
        <p:spPr bwMode="auto">
          <a:xfrm>
            <a:off x="0" y="3038193"/>
            <a:ext cx="3784211" cy="315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B8A8F8-C232-12F4-B304-6E66E7E50A5B}"/>
              </a:ext>
            </a:extLst>
          </p:cNvPr>
          <p:cNvSpPr txBox="1"/>
          <p:nvPr/>
        </p:nvSpPr>
        <p:spPr>
          <a:xfrm>
            <a:off x="29339" y="2624896"/>
            <a:ext cx="4039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Whole genome ‘shotgun’ sequencing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0AEDD-9883-00FA-2EB3-0A3D6A0AC1E2}"/>
              </a:ext>
            </a:extLst>
          </p:cNvPr>
          <p:cNvSpPr txBox="1"/>
          <p:nvPr/>
        </p:nvSpPr>
        <p:spPr>
          <a:xfrm>
            <a:off x="3761679" y="3134960"/>
            <a:ext cx="2511105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Isolate genomic DNA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Shear into small pieces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Sequence millions to billions of pieces/’reads’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Assemble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43E78-9600-120A-49BF-F5FBAF5B33FE}"/>
              </a:ext>
            </a:extLst>
          </p:cNvPr>
          <p:cNvSpPr txBox="1"/>
          <p:nvPr/>
        </p:nvSpPr>
        <p:spPr>
          <a:xfrm>
            <a:off x="3695131" y="5213142"/>
            <a:ext cx="257765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Computationally difficult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Repeats are hard to assemble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Might miss regions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FCE6F9-3932-2080-2199-CF68BEE28FBC}"/>
              </a:ext>
            </a:extLst>
          </p:cNvPr>
          <p:cNvSpPr txBox="1"/>
          <p:nvPr/>
        </p:nvSpPr>
        <p:spPr>
          <a:xfrm>
            <a:off x="9578849" y="2599555"/>
            <a:ext cx="261315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Isolate high molecular weight gDNA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Shear into large (100-200 kb) pieces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 where pieces go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Sequence pieces individually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Assemble everything together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4B3A0F-C821-5B4E-702F-25B17F126194}"/>
              </a:ext>
            </a:extLst>
          </p:cNvPr>
          <p:cNvSpPr txBox="1"/>
          <p:nvPr/>
        </p:nvSpPr>
        <p:spPr>
          <a:xfrm>
            <a:off x="9712961" y="5863918"/>
            <a:ext cx="261315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Very accurate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MUCH more work</a:t>
            </a:r>
          </a:p>
        </p:txBody>
      </p:sp>
    </p:spTree>
    <p:extLst>
      <p:ext uri="{BB962C8B-B14F-4D97-AF65-F5344CB8AC3E}">
        <p14:creationId xmlns:p14="http://schemas.microsoft.com/office/powerpoint/2010/main" val="35827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trip back in time (1990s-2000s) BAC by BAC sequencing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3C6F207-37AE-BF02-03C1-39C20470A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2885"/>
            <a:ext cx="4736592" cy="572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DF346CE-ABB5-D05C-2068-BAD8041FB85F}"/>
              </a:ext>
            </a:extLst>
          </p:cNvPr>
          <p:cNvSpPr txBox="1">
            <a:spLocks/>
          </p:cNvSpPr>
          <p:nvPr/>
        </p:nvSpPr>
        <p:spPr>
          <a:xfrm>
            <a:off x="5077100" y="1005110"/>
            <a:ext cx="6736947" cy="2698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Digest genomic DNA into 100-200kb pieces</a:t>
            </a:r>
          </a:p>
          <a:p>
            <a:pPr marL="0" indent="0" algn="ctr">
              <a:buNone/>
            </a:pPr>
            <a:r>
              <a:rPr lang="en-US" dirty="0"/>
              <a:t>Clone it into </a:t>
            </a:r>
            <a:r>
              <a:rPr lang="en-US" i="1" dirty="0"/>
              <a:t>E. coli </a:t>
            </a:r>
            <a:r>
              <a:rPr lang="en-US" dirty="0"/>
              <a:t>bacterial artificial chromosomes (BACs)</a:t>
            </a:r>
          </a:p>
          <a:p>
            <a:pPr marL="0" indent="0" algn="ctr">
              <a:buNone/>
            </a:pPr>
            <a:r>
              <a:rPr lang="en-US" dirty="0"/>
              <a:t>Transform and screen 5,000-50,000 colonies to build a BAC library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9" name="Picture 4" descr="BiOBiZ - Custom BAC Libraries">
            <a:extLst>
              <a:ext uri="{FF2B5EF4-FFF2-40B4-BE49-F238E27FC236}">
                <a16:creationId xmlns:a16="http://schemas.microsoft.com/office/drawing/2014/main" id="{67FE31EB-1E8F-212B-47D8-8D76DA8376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06"/>
          <a:stretch/>
        </p:blipFill>
        <p:spPr bwMode="auto">
          <a:xfrm>
            <a:off x="6096000" y="3659386"/>
            <a:ext cx="5350084" cy="252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8CBB9F-D46A-DB63-EBBA-1905EAD603A8}"/>
              </a:ext>
            </a:extLst>
          </p:cNvPr>
          <p:cNvSpPr txBox="1"/>
          <p:nvPr/>
        </p:nvSpPr>
        <p:spPr>
          <a:xfrm>
            <a:off x="7141594" y="6257697"/>
            <a:ext cx="3600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Each BAC is ~100-200 kb in length</a:t>
            </a:r>
          </a:p>
        </p:txBody>
      </p:sp>
    </p:spTree>
    <p:extLst>
      <p:ext uri="{BB962C8B-B14F-4D97-AF65-F5344CB8AC3E}">
        <p14:creationId xmlns:p14="http://schemas.microsoft.com/office/powerpoint/2010/main" val="58876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0E274A-D45F-3C8A-37FB-D48ECA06EA92}"/>
              </a:ext>
            </a:extLst>
          </p:cNvPr>
          <p:cNvSpPr/>
          <p:nvPr/>
        </p:nvSpPr>
        <p:spPr>
          <a:xfrm>
            <a:off x="0" y="0"/>
            <a:ext cx="12192000" cy="8014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F210C-0F84-E757-EC43-3E8BAEEA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9" y="101441"/>
            <a:ext cx="12155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trip back in time (1990s-2000s) BAC by BAC sequencing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CBB9F-D46A-DB63-EBBA-1905EAD603A8}"/>
              </a:ext>
            </a:extLst>
          </p:cNvPr>
          <p:cNvSpPr txBox="1"/>
          <p:nvPr/>
        </p:nvSpPr>
        <p:spPr>
          <a:xfrm>
            <a:off x="119001" y="902885"/>
            <a:ext cx="4848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‘Fingerprint’ each BAC, build a physical map of the BAC tiling path</a:t>
            </a:r>
          </a:p>
        </p:txBody>
      </p:sp>
      <p:pic>
        <p:nvPicPr>
          <p:cNvPr id="3" name="Picture 4" descr="Fingerprinting of BAC clones 1–12. For each of the 96 BAC clones, 8 isolates were fingerprinted with EcoRI. Due to the gel loading procedure, only 4 clones could run next to each other. Multiple gel photos were assembled into one panel for ease in viewing.">
            <a:extLst>
              <a:ext uri="{FF2B5EF4-FFF2-40B4-BE49-F238E27FC236}">
                <a16:creationId xmlns:a16="http://schemas.microsoft.com/office/drawing/2014/main" id="{E810A8F7-3C83-E38A-FB2B-2F0BA7761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" t="9045" r="2491" b="3339"/>
          <a:stretch/>
        </p:blipFill>
        <p:spPr bwMode="auto">
          <a:xfrm>
            <a:off x="29339" y="1549216"/>
            <a:ext cx="5194440" cy="215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6FDEA225-3DF6-45C8-F06C-964E13C2B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" b="52133"/>
          <a:stretch/>
        </p:blipFill>
        <p:spPr bwMode="auto">
          <a:xfrm>
            <a:off x="254789" y="3804761"/>
            <a:ext cx="4743540" cy="305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D3F24F-35C7-05D8-C00F-8CC7DF8C4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760" y="2955483"/>
            <a:ext cx="2975150" cy="2725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377B40-4F95-CD8A-BA89-F064D0658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708" y="5857359"/>
            <a:ext cx="6907559" cy="976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A7506C-9422-9200-669A-170F7B6B5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363" y="801358"/>
            <a:ext cx="5676247" cy="22929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63D294-70B1-5A9D-990C-16BB3203F4EE}"/>
              </a:ext>
            </a:extLst>
          </p:cNvPr>
          <p:cNvSpPr txBox="1"/>
          <p:nvPr/>
        </p:nvSpPr>
        <p:spPr>
          <a:xfrm>
            <a:off x="8797900" y="4003204"/>
            <a:ext cx="3139311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Anchor ‘contigs’ from physical map to chromosomes in the genome, find gaps</a:t>
            </a:r>
          </a:p>
          <a:p>
            <a:pPr algn="ctr">
              <a:spcAft>
                <a:spcPts val="600"/>
              </a:spcAft>
            </a:pPr>
            <a:r>
              <a:rPr lang="en-US" dirty="0"/>
              <a:t>Select the minimum tiling path for sequencing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F93ED3-560D-5367-7FAD-5748EBE600AD}"/>
              </a:ext>
            </a:extLst>
          </p:cNvPr>
          <p:cNvSpPr txBox="1"/>
          <p:nvPr/>
        </p:nvSpPr>
        <p:spPr>
          <a:xfrm>
            <a:off x="8671513" y="2943331"/>
            <a:ext cx="31393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Sequencing the papaya sex chromosomes (2004-2012), ~$20 million</a:t>
            </a:r>
          </a:p>
        </p:txBody>
      </p:sp>
    </p:spTree>
    <p:extLst>
      <p:ext uri="{BB962C8B-B14F-4D97-AF65-F5344CB8AC3E}">
        <p14:creationId xmlns:p14="http://schemas.microsoft.com/office/powerpoint/2010/main" val="390080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1833</TotalTime>
  <Words>1251</Words>
  <Application>Microsoft Office PowerPoint</Application>
  <PresentationFormat>Widescreen</PresentationFormat>
  <Paragraphs>126</Paragraphs>
  <Slides>33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helvetica</vt:lpstr>
      <vt:lpstr>Montserrat</vt:lpstr>
      <vt:lpstr>Office Theme</vt:lpstr>
      <vt:lpstr>History of Genome sequencing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VanBuren</dc:creator>
  <cp:lastModifiedBy>Robert VanBuren</cp:lastModifiedBy>
  <cp:revision>8</cp:revision>
  <dcterms:created xsi:type="dcterms:W3CDTF">2024-07-30T02:11:43Z</dcterms:created>
  <dcterms:modified xsi:type="dcterms:W3CDTF">2024-09-24T15:10:27Z</dcterms:modified>
</cp:coreProperties>
</file>